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7" r:id="rId16"/>
    <p:sldId id="272" r:id="rId17"/>
    <p:sldId id="273" r:id="rId18"/>
    <p:sldId id="275"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1" d="100"/>
          <a:sy n="91" d="100"/>
        </p:scale>
        <p:origin x="136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5C3123-D107-4655-AE27-D604D99F458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220620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C3123-D107-4655-AE27-D604D99F458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358101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C3123-D107-4655-AE27-D604D99F458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379570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C3123-D107-4655-AE27-D604D99F458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77055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5C3123-D107-4655-AE27-D604D99F4582}" type="datetimeFigureOut">
              <a:rPr lang="en-US" smtClean="0"/>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1721606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5C3123-D107-4655-AE27-D604D99F4582}"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386515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5C3123-D107-4655-AE27-D604D99F4582}" type="datetimeFigureOut">
              <a:rPr lang="en-US" smtClean="0"/>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129373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5C3123-D107-4655-AE27-D604D99F4582}" type="datetimeFigureOut">
              <a:rPr lang="en-US" smtClean="0"/>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310374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C3123-D107-4655-AE27-D604D99F4582}" type="datetimeFigureOut">
              <a:rPr lang="en-US" smtClean="0"/>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129637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5C3123-D107-4655-AE27-D604D99F4582}"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90151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5C3123-D107-4655-AE27-D604D99F4582}" type="datetimeFigureOut">
              <a:rPr lang="en-US" smtClean="0"/>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5FFA7-A9FC-4086-9498-EFCD8457BF8E}" type="slidenum">
              <a:rPr lang="en-US" smtClean="0"/>
              <a:t>‹#›</a:t>
            </a:fld>
            <a:endParaRPr lang="en-US"/>
          </a:p>
        </p:txBody>
      </p:sp>
    </p:spTree>
    <p:extLst>
      <p:ext uri="{BB962C8B-B14F-4D97-AF65-F5344CB8AC3E}">
        <p14:creationId xmlns:p14="http://schemas.microsoft.com/office/powerpoint/2010/main" val="80622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5C3123-D107-4655-AE27-D604D99F4582}" type="datetimeFigureOut">
              <a:rPr lang="en-US" smtClean="0"/>
              <a:t>3/22/2020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5FFA7-A9FC-4086-9498-EFCD8457BF8E}" type="slidenum">
              <a:rPr lang="en-US" smtClean="0"/>
              <a:t>‹#›</a:t>
            </a:fld>
            <a:endParaRPr lang="en-US"/>
          </a:p>
        </p:txBody>
      </p:sp>
    </p:spTree>
    <p:extLst>
      <p:ext uri="{BB962C8B-B14F-4D97-AF65-F5344CB8AC3E}">
        <p14:creationId xmlns:p14="http://schemas.microsoft.com/office/powerpoint/2010/main" val="1501854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2257-B63C-4EB6-82ED-1691D6104A58}"/>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8A046B3-9C63-4946-ADA4-E9C3D8B316E2}"/>
              </a:ext>
            </a:extLst>
          </p:cNvPr>
          <p:cNvSpPr>
            <a:spLocks noGrp="1"/>
          </p:cNvSpPr>
          <p:nvPr>
            <p:ph type="subTitle"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900D266E-329C-4E06-986D-2BC0AF8EA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6833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08E568C8-0018-4AF3-95A4-BCB02952B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359" y="-735723"/>
            <a:ext cx="11505323" cy="8628992"/>
          </a:xfrm>
          <a:prstGeom prst="rect">
            <a:avLst/>
          </a:prstGeom>
        </p:spPr>
      </p:pic>
    </p:spTree>
    <p:extLst>
      <p:ext uri="{BB962C8B-B14F-4D97-AF65-F5344CB8AC3E}">
        <p14:creationId xmlns:p14="http://schemas.microsoft.com/office/powerpoint/2010/main" val="84866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able, hand, holding, man&#10;&#10;Description automatically generated">
            <a:extLst>
              <a:ext uri="{FF2B5EF4-FFF2-40B4-BE49-F238E27FC236}">
                <a16:creationId xmlns:a16="http://schemas.microsoft.com/office/drawing/2014/main" id="{6C6B7790-45C0-4508-9BF1-57CFA99F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834" y="0"/>
            <a:ext cx="11319641" cy="8489730"/>
          </a:xfrm>
          <a:prstGeom prst="rect">
            <a:avLst/>
          </a:prstGeom>
        </p:spPr>
      </p:pic>
    </p:spTree>
    <p:extLst>
      <p:ext uri="{BB962C8B-B14F-4D97-AF65-F5344CB8AC3E}">
        <p14:creationId xmlns:p14="http://schemas.microsoft.com/office/powerpoint/2010/main" val="64162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3105E725-24EE-45C9-861D-319602585A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331" y="-677917"/>
            <a:ext cx="11400221" cy="8550165"/>
          </a:xfrm>
          <a:prstGeom prst="rect">
            <a:avLst/>
          </a:prstGeom>
        </p:spPr>
      </p:pic>
    </p:spTree>
    <p:extLst>
      <p:ext uri="{BB962C8B-B14F-4D97-AF65-F5344CB8AC3E}">
        <p14:creationId xmlns:p14="http://schemas.microsoft.com/office/powerpoint/2010/main" val="87660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3E618832-6520-46B9-B9E7-F1044E002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648" y="-1132490"/>
            <a:ext cx="11351174" cy="8429297"/>
          </a:xfrm>
          <a:prstGeom prst="rect">
            <a:avLst/>
          </a:prstGeom>
        </p:spPr>
      </p:pic>
    </p:spTree>
    <p:extLst>
      <p:ext uri="{BB962C8B-B14F-4D97-AF65-F5344CB8AC3E}">
        <p14:creationId xmlns:p14="http://schemas.microsoft.com/office/powerpoint/2010/main" val="293316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921F-CCEC-4493-8F91-F4A3A4CCB0D5}"/>
              </a:ext>
            </a:extLst>
          </p:cNvPr>
          <p:cNvSpPr>
            <a:spLocks noGrp="1"/>
          </p:cNvSpPr>
          <p:nvPr>
            <p:ph type="title"/>
          </p:nvPr>
        </p:nvSpPr>
        <p:spPr/>
        <p:txBody>
          <a:bodyPr/>
          <a:lstStyle/>
          <a:p>
            <a:r>
              <a:rPr lang="en-US" dirty="0">
                <a:solidFill>
                  <a:schemeClr val="bg1"/>
                </a:solidFill>
              </a:rPr>
              <a:t>PRINCIPLES of SCRIPTURE</a:t>
            </a:r>
          </a:p>
        </p:txBody>
      </p:sp>
      <p:sp>
        <p:nvSpPr>
          <p:cNvPr id="3" name="Content Placeholder 2">
            <a:extLst>
              <a:ext uri="{FF2B5EF4-FFF2-40B4-BE49-F238E27FC236}">
                <a16:creationId xmlns:a16="http://schemas.microsoft.com/office/drawing/2014/main" id="{F992F1E6-5522-4595-BEE0-FAE4CE1EA59A}"/>
              </a:ext>
            </a:extLst>
          </p:cNvPr>
          <p:cNvSpPr>
            <a:spLocks noGrp="1"/>
          </p:cNvSpPr>
          <p:nvPr>
            <p:ph idx="1"/>
          </p:nvPr>
        </p:nvSpPr>
        <p:spPr/>
        <p:txBody>
          <a:bodyPr>
            <a:noAutofit/>
          </a:bodyPr>
          <a:lstStyle/>
          <a:p>
            <a:r>
              <a:rPr lang="en-US" dirty="0">
                <a:solidFill>
                  <a:schemeClr val="bg1"/>
                </a:solidFill>
              </a:rPr>
              <a:t>Quarantine Works (1 Corinthians 5:5-6)</a:t>
            </a:r>
          </a:p>
          <a:p>
            <a:pPr lvl="1"/>
            <a:r>
              <a:rPr lang="en-US" sz="2200" dirty="0">
                <a:solidFill>
                  <a:schemeClr val="bg1"/>
                </a:solidFill>
              </a:rPr>
              <a:t>deliver such a one to Satan for the destruction of the flesh, that his spirit may be saved in the day of the Lord Jesus. Your glorying is not good. Do you not know that a little leaven leavens the whole lump?</a:t>
            </a:r>
          </a:p>
          <a:p>
            <a:r>
              <a:rPr lang="en-US" dirty="0">
                <a:solidFill>
                  <a:schemeClr val="bg1"/>
                </a:solidFill>
              </a:rPr>
              <a:t>Hand Washing Goes A Long Way (James 4:8)</a:t>
            </a:r>
          </a:p>
          <a:p>
            <a:pPr lvl="1"/>
            <a:r>
              <a:rPr lang="en-US" dirty="0">
                <a:solidFill>
                  <a:schemeClr val="bg1"/>
                </a:solidFill>
              </a:rPr>
              <a:t>Draw near to God, and he will draw near to you. Cleanse your hands, you sinners, and purify your hearts, you double-minded.</a:t>
            </a:r>
          </a:p>
          <a:p>
            <a:pPr lvl="1"/>
            <a:endParaRPr lang="en-US" dirty="0">
              <a:solidFill>
                <a:schemeClr val="bg1"/>
              </a:solidFill>
            </a:endParaRPr>
          </a:p>
        </p:txBody>
      </p:sp>
    </p:spTree>
    <p:extLst>
      <p:ext uri="{BB962C8B-B14F-4D97-AF65-F5344CB8AC3E}">
        <p14:creationId xmlns:p14="http://schemas.microsoft.com/office/powerpoint/2010/main" val="281242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2921F-CCEC-4493-8F91-F4A3A4CCB0D5}"/>
              </a:ext>
            </a:extLst>
          </p:cNvPr>
          <p:cNvSpPr>
            <a:spLocks noGrp="1"/>
          </p:cNvSpPr>
          <p:nvPr>
            <p:ph type="title"/>
          </p:nvPr>
        </p:nvSpPr>
        <p:spPr/>
        <p:txBody>
          <a:bodyPr/>
          <a:lstStyle/>
          <a:p>
            <a:r>
              <a:rPr lang="en-US" dirty="0">
                <a:solidFill>
                  <a:schemeClr val="bg1"/>
                </a:solidFill>
              </a:rPr>
              <a:t>PRINCIPLES of SCRIPTURE</a:t>
            </a:r>
          </a:p>
        </p:txBody>
      </p:sp>
      <p:sp>
        <p:nvSpPr>
          <p:cNvPr id="3" name="Content Placeholder 2">
            <a:extLst>
              <a:ext uri="{FF2B5EF4-FFF2-40B4-BE49-F238E27FC236}">
                <a16:creationId xmlns:a16="http://schemas.microsoft.com/office/drawing/2014/main" id="{F992F1E6-5522-4595-BEE0-FAE4CE1EA59A}"/>
              </a:ext>
            </a:extLst>
          </p:cNvPr>
          <p:cNvSpPr>
            <a:spLocks noGrp="1"/>
          </p:cNvSpPr>
          <p:nvPr>
            <p:ph idx="1"/>
          </p:nvPr>
        </p:nvSpPr>
        <p:spPr/>
        <p:txBody>
          <a:bodyPr>
            <a:noAutofit/>
          </a:bodyPr>
          <a:lstStyle/>
          <a:p>
            <a:r>
              <a:rPr lang="en-US" dirty="0">
                <a:solidFill>
                  <a:schemeClr val="bg1"/>
                </a:solidFill>
              </a:rPr>
              <a:t>Cleansing Is Necessary (Ephesians 5:25-27)</a:t>
            </a:r>
          </a:p>
          <a:p>
            <a:pPr lvl="1"/>
            <a:r>
              <a:rPr lang="en-US" dirty="0">
                <a:solidFill>
                  <a:schemeClr val="bg1"/>
                </a:solidFill>
              </a:rPr>
              <a:t>Husbands, love your wives, just as Christ also loved the church and gave Himself for her, that He might sanctify and cleanse her with the washing of water by the word, that He might present her to Himself a glorious church, not having spot or wrinkle or any such thing, but that she should be holy and without blemish.</a:t>
            </a:r>
          </a:p>
          <a:p>
            <a:r>
              <a:rPr lang="en-US" dirty="0">
                <a:solidFill>
                  <a:schemeClr val="bg1"/>
                </a:solidFill>
              </a:rPr>
              <a:t>Sometimes The Attempt At Removing Infection Destroys More Than The Disease (Mat. 13:27-29)</a:t>
            </a:r>
          </a:p>
        </p:txBody>
      </p:sp>
    </p:spTree>
    <p:extLst>
      <p:ext uri="{BB962C8B-B14F-4D97-AF65-F5344CB8AC3E}">
        <p14:creationId xmlns:p14="http://schemas.microsoft.com/office/powerpoint/2010/main" val="951698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5F3F378-66C1-4572-AB39-A66CD370FF9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7099" t="44856" r="31572" b="4215"/>
          <a:stretch/>
        </p:blipFill>
        <p:spPr>
          <a:xfrm>
            <a:off x="-71919" y="0"/>
            <a:ext cx="9215919" cy="6858000"/>
          </a:xfrm>
          <a:prstGeom prst="rect">
            <a:avLst/>
          </a:prstGeom>
        </p:spPr>
      </p:pic>
      <p:sp>
        <p:nvSpPr>
          <p:cNvPr id="3" name="Content Placeholder 2">
            <a:extLst>
              <a:ext uri="{FF2B5EF4-FFF2-40B4-BE49-F238E27FC236}">
                <a16:creationId xmlns:a16="http://schemas.microsoft.com/office/drawing/2014/main" id="{EE59B0CD-2E20-465E-A1DA-C02B261E62AD}"/>
              </a:ext>
            </a:extLst>
          </p:cNvPr>
          <p:cNvSpPr>
            <a:spLocks noGrp="1"/>
          </p:cNvSpPr>
          <p:nvPr>
            <p:ph idx="1"/>
          </p:nvPr>
        </p:nvSpPr>
        <p:spPr>
          <a:xfrm>
            <a:off x="628650" y="709127"/>
            <a:ext cx="7886700" cy="5467836"/>
          </a:xfrm>
        </p:spPr>
        <p:txBody>
          <a:bodyPr>
            <a:normAutofit/>
          </a:bodyPr>
          <a:lstStyle/>
          <a:p>
            <a:pPr marL="0" indent="0">
              <a:buNone/>
            </a:pPr>
            <a:r>
              <a:rPr lang="en-US" sz="4800" dirty="0">
                <a:solidFill>
                  <a:schemeClr val="bg1"/>
                </a:solidFill>
              </a:rPr>
              <a:t>CORONAVIRUS IS NOT THE CONTAGION THAT CHANGED THE WORLD</a:t>
            </a:r>
          </a:p>
          <a:p>
            <a:pPr marL="0" indent="0">
              <a:buNone/>
            </a:pPr>
            <a:r>
              <a:rPr lang="en-US" sz="4800" dirty="0">
                <a:solidFill>
                  <a:schemeClr val="bg1"/>
                </a:solidFill>
              </a:rPr>
              <a:t>SIN IS. </a:t>
            </a:r>
          </a:p>
        </p:txBody>
      </p:sp>
    </p:spTree>
    <p:extLst>
      <p:ext uri="{BB962C8B-B14F-4D97-AF65-F5344CB8AC3E}">
        <p14:creationId xmlns:p14="http://schemas.microsoft.com/office/powerpoint/2010/main" val="20954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5F3F378-66C1-4572-AB39-A66CD370FF9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7099" t="44856" r="31572" b="4215"/>
          <a:stretch/>
        </p:blipFill>
        <p:spPr>
          <a:xfrm>
            <a:off x="-71919" y="0"/>
            <a:ext cx="9215919" cy="6858000"/>
          </a:xfrm>
          <a:prstGeom prst="rect">
            <a:avLst/>
          </a:prstGeom>
        </p:spPr>
      </p:pic>
      <p:sp>
        <p:nvSpPr>
          <p:cNvPr id="3" name="Content Placeholder 2">
            <a:extLst>
              <a:ext uri="{FF2B5EF4-FFF2-40B4-BE49-F238E27FC236}">
                <a16:creationId xmlns:a16="http://schemas.microsoft.com/office/drawing/2014/main" id="{EE59B0CD-2E20-465E-A1DA-C02B261E62AD}"/>
              </a:ext>
            </a:extLst>
          </p:cNvPr>
          <p:cNvSpPr>
            <a:spLocks noGrp="1"/>
          </p:cNvSpPr>
          <p:nvPr>
            <p:ph idx="1"/>
          </p:nvPr>
        </p:nvSpPr>
        <p:spPr>
          <a:xfrm>
            <a:off x="628650" y="709127"/>
            <a:ext cx="7886700" cy="5467836"/>
          </a:xfrm>
        </p:spPr>
        <p:txBody>
          <a:bodyPr>
            <a:normAutofit/>
          </a:bodyPr>
          <a:lstStyle/>
          <a:p>
            <a:pPr marL="0" indent="0">
              <a:buNone/>
            </a:pPr>
            <a:r>
              <a:rPr lang="en-US" sz="4000" dirty="0">
                <a:solidFill>
                  <a:schemeClr val="bg1"/>
                </a:solidFill>
              </a:rPr>
              <a:t>SIN – 100% Infection Rate</a:t>
            </a:r>
          </a:p>
          <a:p>
            <a:pPr marL="0" indent="0">
              <a:buNone/>
            </a:pPr>
            <a:r>
              <a:rPr lang="en-US" sz="4000" dirty="0">
                <a:solidFill>
                  <a:schemeClr val="bg1"/>
                </a:solidFill>
              </a:rPr>
              <a:t>SIN – is Global</a:t>
            </a:r>
          </a:p>
          <a:p>
            <a:pPr marL="0" indent="0">
              <a:buNone/>
            </a:pPr>
            <a:r>
              <a:rPr lang="en-US" sz="4000" dirty="0">
                <a:solidFill>
                  <a:schemeClr val="bg1"/>
                </a:solidFill>
              </a:rPr>
              <a:t>SIN – If Untreated = 100% Death Rate</a:t>
            </a:r>
          </a:p>
        </p:txBody>
      </p:sp>
      <p:sp>
        <p:nvSpPr>
          <p:cNvPr id="5" name="Content Placeholder 2">
            <a:extLst>
              <a:ext uri="{FF2B5EF4-FFF2-40B4-BE49-F238E27FC236}">
                <a16:creationId xmlns:a16="http://schemas.microsoft.com/office/drawing/2014/main" id="{0F021E8E-69E8-4FEA-A6C3-A34D5099D9E6}"/>
              </a:ext>
            </a:extLst>
          </p:cNvPr>
          <p:cNvSpPr txBox="1">
            <a:spLocks/>
          </p:cNvSpPr>
          <p:nvPr/>
        </p:nvSpPr>
        <p:spPr>
          <a:xfrm>
            <a:off x="0" y="-21340"/>
            <a:ext cx="9144000" cy="70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0575" indent="-2060575" algn="ctr">
              <a:buFont typeface="Arial" panose="020B0604020202020204" pitchFamily="34" charset="0"/>
              <a:buNone/>
            </a:pPr>
            <a:r>
              <a:rPr lang="en-US" sz="5400" dirty="0">
                <a:solidFill>
                  <a:schemeClr val="bg1"/>
                </a:solidFill>
              </a:rPr>
              <a:t>THE CONTAGION</a:t>
            </a:r>
          </a:p>
        </p:txBody>
      </p:sp>
    </p:spTree>
    <p:extLst>
      <p:ext uri="{BB962C8B-B14F-4D97-AF65-F5344CB8AC3E}">
        <p14:creationId xmlns:p14="http://schemas.microsoft.com/office/powerpoint/2010/main" val="21048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5F3F378-66C1-4572-AB39-A66CD370FF9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7099" t="44856" r="31572" b="4215"/>
          <a:stretch/>
        </p:blipFill>
        <p:spPr>
          <a:xfrm>
            <a:off x="-71919" y="0"/>
            <a:ext cx="9215919" cy="6858000"/>
          </a:xfrm>
          <a:prstGeom prst="rect">
            <a:avLst/>
          </a:prstGeom>
        </p:spPr>
      </p:pic>
      <p:sp>
        <p:nvSpPr>
          <p:cNvPr id="3" name="Content Placeholder 2">
            <a:extLst>
              <a:ext uri="{FF2B5EF4-FFF2-40B4-BE49-F238E27FC236}">
                <a16:creationId xmlns:a16="http://schemas.microsoft.com/office/drawing/2014/main" id="{EE59B0CD-2E20-465E-A1DA-C02B261E62AD}"/>
              </a:ext>
            </a:extLst>
          </p:cNvPr>
          <p:cNvSpPr>
            <a:spLocks noGrp="1"/>
          </p:cNvSpPr>
          <p:nvPr>
            <p:ph idx="1"/>
          </p:nvPr>
        </p:nvSpPr>
        <p:spPr>
          <a:xfrm>
            <a:off x="628650" y="709127"/>
            <a:ext cx="7886700" cy="5467836"/>
          </a:xfrm>
        </p:spPr>
        <p:txBody>
          <a:bodyPr>
            <a:normAutofit/>
          </a:bodyPr>
          <a:lstStyle/>
          <a:p>
            <a:pPr marL="2060575" indent="-2060575">
              <a:buNone/>
            </a:pPr>
            <a:r>
              <a:rPr lang="en-US" sz="3200" dirty="0">
                <a:solidFill>
                  <a:schemeClr val="bg1"/>
                </a:solidFill>
              </a:rPr>
              <a:t>THE CURE – Must be administered (Col 1:14)</a:t>
            </a:r>
          </a:p>
          <a:p>
            <a:pPr marL="2060575" indent="-2060575">
              <a:buNone/>
            </a:pPr>
            <a:r>
              <a:rPr lang="en-US" sz="3200" dirty="0">
                <a:solidFill>
                  <a:schemeClr val="bg1"/>
                </a:solidFill>
              </a:rPr>
              <a:t>THE CURE – Is LIVING (Col. 1:15-20)</a:t>
            </a:r>
          </a:p>
          <a:p>
            <a:pPr marL="2060575" indent="-2060575">
              <a:buNone/>
            </a:pPr>
            <a:r>
              <a:rPr lang="en-US" sz="3200" dirty="0">
                <a:solidFill>
                  <a:schemeClr val="bg1"/>
                </a:solidFill>
              </a:rPr>
              <a:t>THE CURE – Must Be Maintained In Us </a:t>
            </a:r>
            <a:br>
              <a:rPr lang="en-US" sz="3200" dirty="0">
                <a:solidFill>
                  <a:schemeClr val="bg1"/>
                </a:solidFill>
              </a:rPr>
            </a:br>
            <a:r>
              <a:rPr lang="en-US" sz="3200" dirty="0">
                <a:solidFill>
                  <a:schemeClr val="bg1"/>
                </a:solidFill>
              </a:rPr>
              <a:t>(Col. 1:20-23)</a:t>
            </a:r>
          </a:p>
          <a:p>
            <a:pPr marL="2060575" indent="-2060575">
              <a:buNone/>
            </a:pPr>
            <a:r>
              <a:rPr lang="en-US" sz="3200" dirty="0">
                <a:solidFill>
                  <a:schemeClr val="bg1"/>
                </a:solidFill>
              </a:rPr>
              <a:t>THE CURE – Must Be Passed On to Defeat </a:t>
            </a:r>
            <a:br>
              <a:rPr lang="en-US" sz="3200" dirty="0">
                <a:solidFill>
                  <a:schemeClr val="bg1"/>
                </a:solidFill>
              </a:rPr>
            </a:br>
            <a:r>
              <a:rPr lang="en-US" sz="3200" dirty="0">
                <a:solidFill>
                  <a:schemeClr val="bg1"/>
                </a:solidFill>
              </a:rPr>
              <a:t>the Pandemic (Col. 1:26-29)</a:t>
            </a:r>
          </a:p>
          <a:p>
            <a:pPr marL="2060575" indent="-2060575">
              <a:buNone/>
            </a:pPr>
            <a:r>
              <a:rPr lang="en-US" sz="3200" dirty="0">
                <a:solidFill>
                  <a:schemeClr val="bg1"/>
                </a:solidFill>
              </a:rPr>
              <a:t>THE CURE – Requires Sacrifice from the </a:t>
            </a:r>
            <a:br>
              <a:rPr lang="en-US" sz="3200" dirty="0">
                <a:solidFill>
                  <a:schemeClr val="bg1"/>
                </a:solidFill>
              </a:rPr>
            </a:br>
            <a:r>
              <a:rPr lang="en-US" sz="3200" dirty="0">
                <a:solidFill>
                  <a:schemeClr val="bg1"/>
                </a:solidFill>
              </a:rPr>
              <a:t>Cured Population (Col. 1:24-25)</a:t>
            </a:r>
          </a:p>
          <a:p>
            <a:pPr marL="2060575" indent="-2060575">
              <a:buNone/>
            </a:pPr>
            <a:r>
              <a:rPr lang="en-US" sz="3200" dirty="0">
                <a:solidFill>
                  <a:schemeClr val="bg1"/>
                </a:solidFill>
              </a:rPr>
              <a:t>THE CURE – Has Treatment Centers </a:t>
            </a:r>
            <a:br>
              <a:rPr lang="en-US" sz="3200" dirty="0">
                <a:solidFill>
                  <a:schemeClr val="bg1"/>
                </a:solidFill>
              </a:rPr>
            </a:br>
            <a:r>
              <a:rPr lang="en-US" sz="3200" dirty="0">
                <a:solidFill>
                  <a:schemeClr val="bg1"/>
                </a:solidFill>
              </a:rPr>
              <a:t>(Eph. 3:8-21)</a:t>
            </a:r>
          </a:p>
        </p:txBody>
      </p:sp>
      <p:sp>
        <p:nvSpPr>
          <p:cNvPr id="6" name="Content Placeholder 2">
            <a:extLst>
              <a:ext uri="{FF2B5EF4-FFF2-40B4-BE49-F238E27FC236}">
                <a16:creationId xmlns:a16="http://schemas.microsoft.com/office/drawing/2014/main" id="{6E0E3944-124D-4B32-9891-9B81149CEB5F}"/>
              </a:ext>
            </a:extLst>
          </p:cNvPr>
          <p:cNvSpPr txBox="1">
            <a:spLocks/>
          </p:cNvSpPr>
          <p:nvPr/>
        </p:nvSpPr>
        <p:spPr>
          <a:xfrm>
            <a:off x="0" y="-21340"/>
            <a:ext cx="9144000" cy="70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0575" indent="-2060575" algn="ctr">
              <a:buFont typeface="Arial" panose="020B0604020202020204" pitchFamily="34" charset="0"/>
              <a:buNone/>
            </a:pPr>
            <a:r>
              <a:rPr lang="en-US" sz="5400" dirty="0">
                <a:solidFill>
                  <a:schemeClr val="bg1"/>
                </a:solidFill>
              </a:rPr>
              <a:t>THE CURE</a:t>
            </a:r>
          </a:p>
        </p:txBody>
      </p:sp>
    </p:spTree>
    <p:extLst>
      <p:ext uri="{BB962C8B-B14F-4D97-AF65-F5344CB8AC3E}">
        <p14:creationId xmlns:p14="http://schemas.microsoft.com/office/powerpoint/2010/main" val="31372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5F3F378-66C1-4572-AB39-A66CD370FF9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7099" t="44856" r="31572" b="4215"/>
          <a:stretch/>
        </p:blipFill>
        <p:spPr>
          <a:xfrm>
            <a:off x="-71919" y="0"/>
            <a:ext cx="9215919" cy="6858000"/>
          </a:xfrm>
          <a:prstGeom prst="rect">
            <a:avLst/>
          </a:prstGeom>
        </p:spPr>
      </p:pic>
      <p:sp>
        <p:nvSpPr>
          <p:cNvPr id="3" name="Content Placeholder 2">
            <a:extLst>
              <a:ext uri="{FF2B5EF4-FFF2-40B4-BE49-F238E27FC236}">
                <a16:creationId xmlns:a16="http://schemas.microsoft.com/office/drawing/2014/main" id="{EE59B0CD-2E20-465E-A1DA-C02B261E62AD}"/>
              </a:ext>
            </a:extLst>
          </p:cNvPr>
          <p:cNvSpPr>
            <a:spLocks noGrp="1"/>
          </p:cNvSpPr>
          <p:nvPr>
            <p:ph idx="1"/>
          </p:nvPr>
        </p:nvSpPr>
        <p:spPr>
          <a:xfrm>
            <a:off x="628650" y="709127"/>
            <a:ext cx="7886700" cy="5467836"/>
          </a:xfrm>
        </p:spPr>
        <p:txBody>
          <a:bodyPr>
            <a:normAutofit/>
          </a:bodyPr>
          <a:lstStyle/>
          <a:p>
            <a:pPr marL="1198563" indent="-1198563">
              <a:buNone/>
            </a:pPr>
            <a:r>
              <a:rPr lang="en-US" sz="4000" dirty="0">
                <a:solidFill>
                  <a:schemeClr val="bg1"/>
                </a:solidFill>
              </a:rPr>
              <a:t>SIN – is overcome by washing.</a:t>
            </a:r>
          </a:p>
          <a:p>
            <a:pPr marL="1198563" indent="-1198563">
              <a:buNone/>
            </a:pPr>
            <a:r>
              <a:rPr lang="en-US" sz="4000" dirty="0">
                <a:solidFill>
                  <a:schemeClr val="bg1"/>
                </a:solidFill>
              </a:rPr>
              <a:t>SIN – is curable.</a:t>
            </a:r>
          </a:p>
          <a:p>
            <a:pPr marL="1198563" indent="-1198563">
              <a:buNone/>
            </a:pPr>
            <a:r>
              <a:rPr lang="en-US" sz="4000" dirty="0">
                <a:solidFill>
                  <a:schemeClr val="bg1"/>
                </a:solidFill>
              </a:rPr>
              <a:t>SIN – the worst contagion in the world, and we do not have enough people SHARING THE CURE. </a:t>
            </a:r>
          </a:p>
        </p:txBody>
      </p:sp>
      <p:sp>
        <p:nvSpPr>
          <p:cNvPr id="7" name="Content Placeholder 2">
            <a:extLst>
              <a:ext uri="{FF2B5EF4-FFF2-40B4-BE49-F238E27FC236}">
                <a16:creationId xmlns:a16="http://schemas.microsoft.com/office/drawing/2014/main" id="{6272B538-0F27-4276-8031-1E288A12E692}"/>
              </a:ext>
            </a:extLst>
          </p:cNvPr>
          <p:cNvSpPr txBox="1">
            <a:spLocks/>
          </p:cNvSpPr>
          <p:nvPr/>
        </p:nvSpPr>
        <p:spPr>
          <a:xfrm>
            <a:off x="0" y="-21340"/>
            <a:ext cx="9144000" cy="70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0575" indent="-2060575" algn="ctr">
              <a:buFont typeface="Arial" panose="020B0604020202020204" pitchFamily="34" charset="0"/>
              <a:buNone/>
            </a:pPr>
            <a:r>
              <a:rPr lang="en-US" sz="5400" dirty="0">
                <a:solidFill>
                  <a:schemeClr val="bg1"/>
                </a:solidFill>
              </a:rPr>
              <a:t>THE CONTAGION</a:t>
            </a:r>
          </a:p>
        </p:txBody>
      </p:sp>
    </p:spTree>
    <p:extLst>
      <p:ext uri="{BB962C8B-B14F-4D97-AF65-F5344CB8AC3E}">
        <p14:creationId xmlns:p14="http://schemas.microsoft.com/office/powerpoint/2010/main" val="3847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CBB9CF35-3918-4A69-BCDD-EEB20EF2D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59" y="-1271750"/>
            <a:ext cx="11295117" cy="8471338"/>
          </a:xfrm>
          <a:prstGeom prst="rect">
            <a:avLst/>
          </a:prstGeom>
        </p:spPr>
      </p:pic>
    </p:spTree>
    <p:extLst>
      <p:ext uri="{BB962C8B-B14F-4D97-AF65-F5344CB8AC3E}">
        <p14:creationId xmlns:p14="http://schemas.microsoft.com/office/powerpoint/2010/main" val="323185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3DBB4D0F-B958-4A35-957E-D48016802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45" y="-378373"/>
            <a:ext cx="10405241" cy="7803931"/>
          </a:xfrm>
          <a:prstGeom prst="rect">
            <a:avLst/>
          </a:prstGeom>
        </p:spPr>
      </p:pic>
    </p:spTree>
    <p:extLst>
      <p:ext uri="{BB962C8B-B14F-4D97-AF65-F5344CB8AC3E}">
        <p14:creationId xmlns:p14="http://schemas.microsoft.com/office/powerpoint/2010/main" val="306366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54C15B93-EB74-4032-8D8A-7CFE306A31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65" y="-1744717"/>
            <a:ext cx="11470289" cy="8602717"/>
          </a:xfrm>
          <a:prstGeom prst="rect">
            <a:avLst/>
          </a:prstGeom>
        </p:spPr>
      </p:pic>
    </p:spTree>
    <p:extLst>
      <p:ext uri="{BB962C8B-B14F-4D97-AF65-F5344CB8AC3E}">
        <p14:creationId xmlns:p14="http://schemas.microsoft.com/office/powerpoint/2010/main" val="397581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72268DBC-8597-49C4-923C-CDC455165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179" y="-859221"/>
            <a:ext cx="11487807" cy="8615855"/>
          </a:xfrm>
          <a:prstGeom prst="rect">
            <a:avLst/>
          </a:prstGeom>
        </p:spPr>
      </p:pic>
    </p:spTree>
    <p:extLst>
      <p:ext uri="{BB962C8B-B14F-4D97-AF65-F5344CB8AC3E}">
        <p14:creationId xmlns:p14="http://schemas.microsoft.com/office/powerpoint/2010/main" val="217688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CF36F1C5-1A4D-487B-99A5-3E1989DD3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277" y="-578069"/>
            <a:ext cx="10703033" cy="8027275"/>
          </a:xfrm>
          <a:prstGeom prst="rect">
            <a:avLst/>
          </a:prstGeom>
        </p:spPr>
      </p:pic>
    </p:spTree>
    <p:extLst>
      <p:ext uri="{BB962C8B-B14F-4D97-AF65-F5344CB8AC3E}">
        <p14:creationId xmlns:p14="http://schemas.microsoft.com/office/powerpoint/2010/main" val="73152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56B09A0-ABC3-494E-BCA2-EC94125DE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5" y="-520263"/>
            <a:ext cx="10531366" cy="7898525"/>
          </a:xfrm>
          <a:prstGeom prst="rect">
            <a:avLst/>
          </a:prstGeom>
        </p:spPr>
      </p:pic>
    </p:spTree>
    <p:extLst>
      <p:ext uri="{BB962C8B-B14F-4D97-AF65-F5344CB8AC3E}">
        <p14:creationId xmlns:p14="http://schemas.microsoft.com/office/powerpoint/2010/main" val="1899567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2E575318-4946-4D37-AF9D-70B33FAFC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035" y="-788277"/>
            <a:ext cx="10941269" cy="8205951"/>
          </a:xfrm>
          <a:prstGeom prst="rect">
            <a:avLst/>
          </a:prstGeom>
        </p:spPr>
      </p:pic>
    </p:spTree>
    <p:extLst>
      <p:ext uri="{BB962C8B-B14F-4D97-AF65-F5344CB8AC3E}">
        <p14:creationId xmlns:p14="http://schemas.microsoft.com/office/powerpoint/2010/main" val="4235925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 clock&#10;&#10;Description automatically generated">
            <a:extLst>
              <a:ext uri="{FF2B5EF4-FFF2-40B4-BE49-F238E27FC236}">
                <a16:creationId xmlns:a16="http://schemas.microsoft.com/office/drawing/2014/main" id="{F822D912-3538-43FA-9ECA-6245ED0FD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566" y="-388882"/>
            <a:ext cx="11309131" cy="8481848"/>
          </a:xfrm>
          <a:prstGeom prst="rect">
            <a:avLst/>
          </a:prstGeom>
        </p:spPr>
      </p:pic>
    </p:spTree>
    <p:extLst>
      <p:ext uri="{BB962C8B-B14F-4D97-AF65-F5344CB8AC3E}">
        <p14:creationId xmlns:p14="http://schemas.microsoft.com/office/powerpoint/2010/main" val="2845854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333</Words>
  <Application>Microsoft Office PowerPoint</Application>
  <PresentationFormat>On-screen Show (4:3)</PresentationFormat>
  <Paragraphs>26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SCRIPTURE</vt:lpstr>
      <vt:lpstr>PRINCIPLES of SCRIPTURE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Cozort</dc:creator>
  <cp:lastModifiedBy>Aaron Cozort</cp:lastModifiedBy>
  <cp:revision>5</cp:revision>
  <dcterms:created xsi:type="dcterms:W3CDTF">2020-03-22T05:16:55Z</dcterms:created>
  <dcterms:modified xsi:type="dcterms:W3CDTF">2020-03-22T05:59:43Z</dcterms:modified>
</cp:coreProperties>
</file>